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7" r:id="rId3"/>
    <p:sldId id="257" r:id="rId4"/>
    <p:sldId id="276" r:id="rId5"/>
    <p:sldId id="262" r:id="rId6"/>
    <p:sldId id="260" r:id="rId7"/>
    <p:sldId id="261" r:id="rId8"/>
    <p:sldId id="293" r:id="rId9"/>
    <p:sldId id="308" r:id="rId10"/>
    <p:sldId id="258" r:id="rId11"/>
    <p:sldId id="294" r:id="rId12"/>
    <p:sldId id="295" r:id="rId13"/>
    <p:sldId id="297" r:id="rId14"/>
    <p:sldId id="296" r:id="rId15"/>
    <p:sldId id="298" r:id="rId16"/>
    <p:sldId id="299" r:id="rId17"/>
    <p:sldId id="300" r:id="rId18"/>
    <p:sldId id="305" r:id="rId19"/>
    <p:sldId id="306" r:id="rId20"/>
    <p:sldId id="309" r:id="rId21"/>
    <p:sldId id="259" r:id="rId22"/>
    <p:sldId id="280" r:id="rId23"/>
    <p:sldId id="279" r:id="rId24"/>
    <p:sldId id="282" r:id="rId25"/>
    <p:sldId id="283" r:id="rId26"/>
    <p:sldId id="284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85" r:id="rId35"/>
    <p:sldId id="311" r:id="rId36"/>
    <p:sldId id="310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3"/>
    <p:restoredTop sz="94694"/>
  </p:normalViewPr>
  <p:slideViewPr>
    <p:cSldViewPr snapToGrid="0" snapToObjects="1" showGuides="1">
      <p:cViewPr>
        <p:scale>
          <a:sx n="155" d="100"/>
          <a:sy n="155" d="100"/>
        </p:scale>
        <p:origin x="-288" y="88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804CB-AB4B-E847-A85C-7D0B4351BF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C59918-294F-3A4D-A885-5A58415C8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4F144-E5DA-6E47-8CE9-3395DC767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1663C-C578-2647-838D-4AFE31F81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2A547-96F8-C647-8BF8-F1344EFB3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4797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5DCDB-2F8F-B544-A25D-E011BB66B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ECDB9F-24A7-364E-9D96-4FA5FA0134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4854B-4173-0349-98AB-299EFE2E1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9B5DB-6868-ED41-B040-81F0F4BFC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1061C-71AB-004B-BB6D-3569A9D86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00049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44379D-F2CF-8044-BC4E-EA1EB6A5A8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18321A-834B-FA4E-BA88-A44070E42B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1E1CF-DF00-EE43-9A19-71932ECD8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1C189-8CFC-564B-AABB-67BF37F30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A54EE-6335-A24E-BA93-4CC29D2D3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444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487F-3202-0647-ACF3-0E7FA3CD5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26117-22B6-534D-8811-5DCD5B95F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583F1-8855-044E-ABB5-C915E4782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B8DAE-688F-6B49-A032-2CBB567B8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5B78DE-D300-F54F-8A12-B5B26C807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1656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C3ECC-F9CB-9A4A-8BB8-0BD7FB2C2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73F34-A72B-AD4C-A876-3EF569A3A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F72F7-6BB0-AD48-8D00-901F47B92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36FEA-DFF1-0C45-9303-5407D191D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6AC9F-2F9D-6F4E-873F-D97D6AE1D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47925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679D8-2DC2-D140-934E-E80F30C70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A5D67-5039-1F40-A85A-5794A5137A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85336E-8BAD-DC47-8A85-96E3527E75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45DF7-7A9A-3E43-9E0C-CD5C8C625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F10D3-05E2-984F-9CA3-E6F9C48C2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0A48AC-9A0E-0845-B2B5-0F303B46A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85598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66F96-E69D-CF41-8727-5893E0669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30F79-CFFF-FC4D-AA3B-CC08016EB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9B6152-3ACD-E349-A6FA-8D35415BE8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7CAC69-8A22-EA49-9738-019510013D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7B8459-1746-C74E-B2D7-012371271C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6FF0D4-817F-A441-A395-7FAFD2249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6C816-C384-8045-BF39-379176308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F01BD-95B8-384F-A454-B2CAA1612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47931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2746-0C6F-8049-8C1C-CB16F82BB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5A534C-F01F-BB4F-8B6C-5794FAF70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451F4A-231E-1E46-8613-BE181D2DC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221281-BA84-594B-91FB-D59ED802F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81483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45F1B-0064-C24B-BD47-6C1D5EE03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A149B8-04A8-904E-BC79-CB3B92213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A5E8F-0BD1-A248-8BAB-BC2162EF1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33062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48DB6-5506-BF4C-90C7-9EA03E429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4EB31-D29D-A44D-BED4-9A373D675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0C57C0-2CD3-034D-99DF-E7401BF260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3954AD-7D40-224B-8C7C-EA00E9D54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7A06DA-D1E5-3A43-8A88-C4FAD95FE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8CE3F0-009C-A147-A5D6-82C420123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90451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41BCC-878C-FB47-AA66-FBA14C0B3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971EF8-6471-CE41-843E-CF0A35B16A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B1D481-8238-F74C-B0E7-036F54416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74ECA9-549A-F446-9015-B148C956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74AA5-DB07-C542-BB38-B9401C36B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D2E33F-39F9-9043-B4B4-A9842F0F9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80767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7326CE-CB25-AB44-AF88-81E9B9671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B9E7D0-2FDF-F045-BA61-5D458CDBA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8213C-2EFD-AD4E-BD2C-1625416F8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ABF16-B6C7-294F-8AD4-40D2F3E2EA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7ECDC-6FF7-CD4B-94E1-98927CA891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99256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Bol20/elec-bol2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bol20.github.io/elec-bol2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9.png"/><Relationship Id="rId7" Type="http://schemas.openxmlformats.org/officeDocument/2006/relationships/image" Target="../media/image5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8.png"/><Relationship Id="rId7" Type="http://schemas.openxmlformats.org/officeDocument/2006/relationships/image" Target="../media/image2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9.png"/><Relationship Id="rId9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8.png"/><Relationship Id="rId7" Type="http://schemas.openxmlformats.org/officeDocument/2006/relationships/image" Target="../media/image26.png"/><Relationship Id="rId12" Type="http://schemas.openxmlformats.org/officeDocument/2006/relationships/image" Target="../media/image2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21.png"/><Relationship Id="rId3" Type="http://schemas.openxmlformats.org/officeDocument/2006/relationships/image" Target="../media/image18.png"/><Relationship Id="rId7" Type="http://schemas.openxmlformats.org/officeDocument/2006/relationships/image" Target="../media/image26.png"/><Relationship Id="rId12" Type="http://schemas.openxmlformats.org/officeDocument/2006/relationships/image" Target="../media/image25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7.png"/><Relationship Id="rId5" Type="http://schemas.openxmlformats.org/officeDocument/2006/relationships/image" Target="../media/image20.png"/><Relationship Id="rId10" Type="http://schemas.openxmlformats.org/officeDocument/2006/relationships/image" Target="../media/image29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C0D399-2E29-0544-A71C-88EDB0DE8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113" y="287676"/>
            <a:ext cx="9197356" cy="453869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26E163A-4865-9E44-8B34-63FCB0D49B6E}"/>
              </a:ext>
            </a:extLst>
          </p:cNvPr>
          <p:cNvSpPr txBox="1">
            <a:spLocks/>
          </p:cNvSpPr>
          <p:nvPr/>
        </p:nvSpPr>
        <p:spPr>
          <a:xfrm>
            <a:off x="-2970786" y="243877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dirty="0"/>
              <a:t>#EBol20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374C19F-877A-9346-9039-00C8B2A93838}"/>
              </a:ext>
            </a:extLst>
          </p:cNvPr>
          <p:cNvSpPr txBox="1">
            <a:spLocks/>
          </p:cNvSpPr>
          <p:nvPr/>
        </p:nvSpPr>
        <p:spPr>
          <a:xfrm>
            <a:off x="-1669887" y="5014862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>
                <a:hlinkClick r:id="rId3"/>
              </a:rPr>
              <a:t>https://github.com/EBol20/elec-bol20</a:t>
            </a:r>
            <a:endParaRPr lang="es-ES_tradnl" dirty="0"/>
          </a:p>
          <a:p>
            <a:r>
              <a:rPr lang="es-ES_tradnl" dirty="0">
                <a:hlinkClick r:id="rId4"/>
              </a:rPr>
              <a:t>https://ebol20.github.io/elec-bol20/</a:t>
            </a:r>
            <a:endParaRPr lang="es-ES_tradnl" dirty="0"/>
          </a:p>
          <a:p>
            <a:endParaRPr lang="es-ES_tradnl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47D7D2-3F36-BB4E-9CBE-6405AF79624C}"/>
              </a:ext>
            </a:extLst>
          </p:cNvPr>
          <p:cNvSpPr/>
          <p:nvPr/>
        </p:nvSpPr>
        <p:spPr>
          <a:xfrm>
            <a:off x="5632537" y="602429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b="0" i="0" dirty="0">
                <a:solidFill>
                  <a:srgbClr val="24292E"/>
                </a:solidFill>
                <a:effectLst/>
                <a:latin typeface="-apple-system"/>
              </a:rPr>
              <a:t>Aliaga, D. et al. (2020). Visualización y análisis de las Elecciones generales de Bolivia 2020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322016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Se puede predecir el resultado final basado en resultados parciales?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ACE44-CF27-E345-9ABC-138FFD2F9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07" y="1375410"/>
            <a:ext cx="8430016" cy="545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12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Se puede predecir el resultado final basado en resultados parciales?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ACE44-CF27-E345-9ABC-138FFD2F9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07" y="1375410"/>
            <a:ext cx="8430016" cy="54547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F65A40-03AE-194F-8CA0-A071C7434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0031" y="-105466"/>
            <a:ext cx="3790537" cy="659834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9202198-DEAA-5646-96F9-FFBEDB492701}"/>
              </a:ext>
            </a:extLst>
          </p:cNvPr>
          <p:cNvCxnSpPr>
            <a:cxnSpLocks/>
          </p:cNvCxnSpPr>
          <p:nvPr/>
        </p:nvCxnSpPr>
        <p:spPr>
          <a:xfrm flipH="1">
            <a:off x="2459736" y="2569464"/>
            <a:ext cx="5093208" cy="116128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239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Se puede predecir el resultado final basado en resultados parciales?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ACE44-CF27-E345-9ABC-138FFD2F9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07" y="1375410"/>
            <a:ext cx="8430016" cy="54547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F84FFD-81FA-2C43-A0A9-42EA58F5E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72" y="-1"/>
            <a:ext cx="3967751" cy="673997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78DF610-B1D8-ED4D-B015-E081604CC8D9}"/>
              </a:ext>
            </a:extLst>
          </p:cNvPr>
          <p:cNvCxnSpPr>
            <a:cxnSpLocks/>
          </p:cNvCxnSpPr>
          <p:nvPr/>
        </p:nvCxnSpPr>
        <p:spPr>
          <a:xfrm flipH="1">
            <a:off x="2715768" y="2578608"/>
            <a:ext cx="6739128" cy="132556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5087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Se puede predecir el resultado final basado en resultados parciales?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ACE44-CF27-E345-9ABC-138FFD2F9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07" y="1375410"/>
            <a:ext cx="8430016" cy="54547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F84FFD-81FA-2C43-A0A9-42EA58F5E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72" y="-1"/>
            <a:ext cx="3967751" cy="673997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78DF610-B1D8-ED4D-B015-E081604CC8D9}"/>
              </a:ext>
            </a:extLst>
          </p:cNvPr>
          <p:cNvCxnSpPr>
            <a:cxnSpLocks/>
          </p:cNvCxnSpPr>
          <p:nvPr/>
        </p:nvCxnSpPr>
        <p:spPr>
          <a:xfrm flipH="1">
            <a:off x="2715768" y="2578608"/>
            <a:ext cx="6739128" cy="132556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395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¿Cómo se hacen las predicciones?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D12D6-36C1-4346-9D13-7245AE11F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95"/>
          <a:stretch/>
        </p:blipFill>
        <p:spPr>
          <a:xfrm>
            <a:off x="2787166" y="1366149"/>
            <a:ext cx="5722735" cy="5270290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759B9A25-8094-824B-80FB-44C6663A8444}"/>
              </a:ext>
            </a:extLst>
          </p:cNvPr>
          <p:cNvSpPr/>
          <p:nvPr/>
        </p:nvSpPr>
        <p:spPr>
          <a:xfrm>
            <a:off x="5980176" y="3758184"/>
            <a:ext cx="384048" cy="42062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950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¿Cómo se hacen las predicciones?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D12D6-36C1-4346-9D13-7245AE11F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95"/>
          <a:stretch/>
        </p:blipFill>
        <p:spPr>
          <a:xfrm>
            <a:off x="2787166" y="1366149"/>
            <a:ext cx="5722735" cy="5270290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759B9A25-8094-824B-80FB-44C6663A8444}"/>
              </a:ext>
            </a:extLst>
          </p:cNvPr>
          <p:cNvSpPr/>
          <p:nvPr/>
        </p:nvSpPr>
        <p:spPr>
          <a:xfrm>
            <a:off x="5980176" y="3758184"/>
            <a:ext cx="384048" cy="42062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18B4A2-59AB-5F4A-B812-9C7C89C26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008" y="352954"/>
            <a:ext cx="2685458" cy="294534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7CC814C-DA64-3A48-ADED-C40A922AFAD5}"/>
              </a:ext>
            </a:extLst>
          </p:cNvPr>
          <p:cNvSpPr/>
          <p:nvPr/>
        </p:nvSpPr>
        <p:spPr>
          <a:xfrm>
            <a:off x="10025448" y="1285103"/>
            <a:ext cx="148281" cy="1400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B2A765-A9D2-0142-8D41-CFB3E19A8A72}"/>
              </a:ext>
            </a:extLst>
          </p:cNvPr>
          <p:cNvSpPr/>
          <p:nvPr/>
        </p:nvSpPr>
        <p:spPr>
          <a:xfrm>
            <a:off x="9712412" y="2224217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F66F8E0-0BCF-8446-9006-2B27F173C500}"/>
              </a:ext>
            </a:extLst>
          </p:cNvPr>
          <p:cNvSpPr/>
          <p:nvPr/>
        </p:nvSpPr>
        <p:spPr>
          <a:xfrm>
            <a:off x="10503245" y="1919418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2A3A84-4A99-E147-8E0D-81167E1BA74F}"/>
              </a:ext>
            </a:extLst>
          </p:cNvPr>
          <p:cNvSpPr/>
          <p:nvPr/>
        </p:nvSpPr>
        <p:spPr>
          <a:xfrm>
            <a:off x="10083114" y="1779374"/>
            <a:ext cx="148281" cy="14004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59355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¿Cómo se hacen las predicciones?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D12D6-36C1-4346-9D13-7245AE11F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95"/>
          <a:stretch/>
        </p:blipFill>
        <p:spPr>
          <a:xfrm>
            <a:off x="2787166" y="1366149"/>
            <a:ext cx="5722735" cy="5270290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759B9A25-8094-824B-80FB-44C6663A8444}"/>
              </a:ext>
            </a:extLst>
          </p:cNvPr>
          <p:cNvSpPr/>
          <p:nvPr/>
        </p:nvSpPr>
        <p:spPr>
          <a:xfrm>
            <a:off x="5980176" y="3758184"/>
            <a:ext cx="384048" cy="42062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18B4A2-59AB-5F4A-B812-9C7C89C26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008" y="352954"/>
            <a:ext cx="2685458" cy="294534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7CC814C-DA64-3A48-ADED-C40A922AFAD5}"/>
              </a:ext>
            </a:extLst>
          </p:cNvPr>
          <p:cNvSpPr/>
          <p:nvPr/>
        </p:nvSpPr>
        <p:spPr>
          <a:xfrm>
            <a:off x="10025448" y="1285103"/>
            <a:ext cx="148281" cy="1400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B2A765-A9D2-0142-8D41-CFB3E19A8A72}"/>
              </a:ext>
            </a:extLst>
          </p:cNvPr>
          <p:cNvSpPr/>
          <p:nvPr/>
        </p:nvSpPr>
        <p:spPr>
          <a:xfrm>
            <a:off x="9712412" y="2224217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F66F8E0-0BCF-8446-9006-2B27F173C500}"/>
              </a:ext>
            </a:extLst>
          </p:cNvPr>
          <p:cNvSpPr/>
          <p:nvPr/>
        </p:nvSpPr>
        <p:spPr>
          <a:xfrm>
            <a:off x="10503245" y="1919418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BB96F02F-7EE8-9146-AB9B-D5384ED05E8B}"/>
              </a:ext>
            </a:extLst>
          </p:cNvPr>
          <p:cNvSpPr/>
          <p:nvPr/>
        </p:nvSpPr>
        <p:spPr>
          <a:xfrm rot="20385839">
            <a:off x="9640054" y="1345060"/>
            <a:ext cx="834867" cy="830422"/>
          </a:xfrm>
          <a:prstGeom prst="triangle">
            <a:avLst>
              <a:gd name="adj" fmla="val 71266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8238726-1145-2541-A564-749208652691}"/>
              </a:ext>
            </a:extLst>
          </p:cNvPr>
          <p:cNvSpPr/>
          <p:nvPr/>
        </p:nvSpPr>
        <p:spPr>
          <a:xfrm>
            <a:off x="10083114" y="1779374"/>
            <a:ext cx="148281" cy="14004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00736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¿Cómo se hacen las predicciones?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D12D6-36C1-4346-9D13-7245AE11F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95"/>
          <a:stretch/>
        </p:blipFill>
        <p:spPr>
          <a:xfrm>
            <a:off x="2787166" y="1366149"/>
            <a:ext cx="5722735" cy="5270290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759B9A25-8094-824B-80FB-44C6663A8444}"/>
              </a:ext>
            </a:extLst>
          </p:cNvPr>
          <p:cNvSpPr/>
          <p:nvPr/>
        </p:nvSpPr>
        <p:spPr>
          <a:xfrm>
            <a:off x="5980176" y="3758184"/>
            <a:ext cx="384048" cy="42062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18B4A2-59AB-5F4A-B812-9C7C89C26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008" y="352954"/>
            <a:ext cx="2685458" cy="294534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7CC814C-DA64-3A48-ADED-C40A922AFAD5}"/>
              </a:ext>
            </a:extLst>
          </p:cNvPr>
          <p:cNvSpPr/>
          <p:nvPr/>
        </p:nvSpPr>
        <p:spPr>
          <a:xfrm>
            <a:off x="10025448" y="1285103"/>
            <a:ext cx="148281" cy="1400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B2A765-A9D2-0142-8D41-CFB3E19A8A72}"/>
              </a:ext>
            </a:extLst>
          </p:cNvPr>
          <p:cNvSpPr/>
          <p:nvPr/>
        </p:nvSpPr>
        <p:spPr>
          <a:xfrm>
            <a:off x="9712412" y="2224217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F66F8E0-0BCF-8446-9006-2B27F173C500}"/>
              </a:ext>
            </a:extLst>
          </p:cNvPr>
          <p:cNvSpPr/>
          <p:nvPr/>
        </p:nvSpPr>
        <p:spPr>
          <a:xfrm>
            <a:off x="10503245" y="1919418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BB96F02F-7EE8-9146-AB9B-D5384ED05E8B}"/>
              </a:ext>
            </a:extLst>
          </p:cNvPr>
          <p:cNvSpPr/>
          <p:nvPr/>
        </p:nvSpPr>
        <p:spPr>
          <a:xfrm rot="20385839">
            <a:off x="9640054" y="1345060"/>
            <a:ext cx="834867" cy="830422"/>
          </a:xfrm>
          <a:prstGeom prst="triangle">
            <a:avLst>
              <a:gd name="adj" fmla="val 71266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2A3A84-4A99-E147-8E0D-81167E1BA74F}"/>
              </a:ext>
            </a:extLst>
          </p:cNvPr>
          <p:cNvSpPr/>
          <p:nvPr/>
        </p:nvSpPr>
        <p:spPr>
          <a:xfrm>
            <a:off x="10083114" y="1779374"/>
            <a:ext cx="148281" cy="1400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60732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¿Cómo se hacen las predicciones?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D12D6-36C1-4346-9D13-7245AE11F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95"/>
          <a:stretch/>
        </p:blipFill>
        <p:spPr>
          <a:xfrm>
            <a:off x="2787166" y="1366149"/>
            <a:ext cx="5722735" cy="5270290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759B9A25-8094-824B-80FB-44C6663A8444}"/>
              </a:ext>
            </a:extLst>
          </p:cNvPr>
          <p:cNvSpPr/>
          <p:nvPr/>
        </p:nvSpPr>
        <p:spPr>
          <a:xfrm>
            <a:off x="5980176" y="3758184"/>
            <a:ext cx="384048" cy="42062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18B4A2-59AB-5F4A-B812-9C7C89C26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008" y="352954"/>
            <a:ext cx="2685458" cy="294534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7CC814C-DA64-3A48-ADED-C40A922AFAD5}"/>
              </a:ext>
            </a:extLst>
          </p:cNvPr>
          <p:cNvSpPr/>
          <p:nvPr/>
        </p:nvSpPr>
        <p:spPr>
          <a:xfrm>
            <a:off x="10025448" y="1285103"/>
            <a:ext cx="148281" cy="1400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B2A765-A9D2-0142-8D41-CFB3E19A8A72}"/>
              </a:ext>
            </a:extLst>
          </p:cNvPr>
          <p:cNvSpPr/>
          <p:nvPr/>
        </p:nvSpPr>
        <p:spPr>
          <a:xfrm>
            <a:off x="9712412" y="2224217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F66F8E0-0BCF-8446-9006-2B27F173C500}"/>
              </a:ext>
            </a:extLst>
          </p:cNvPr>
          <p:cNvSpPr/>
          <p:nvPr/>
        </p:nvSpPr>
        <p:spPr>
          <a:xfrm>
            <a:off x="10503245" y="1919418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BB96F02F-7EE8-9146-AB9B-D5384ED05E8B}"/>
              </a:ext>
            </a:extLst>
          </p:cNvPr>
          <p:cNvSpPr/>
          <p:nvPr/>
        </p:nvSpPr>
        <p:spPr>
          <a:xfrm rot="20385839">
            <a:off x="9640054" y="1345060"/>
            <a:ext cx="834867" cy="830422"/>
          </a:xfrm>
          <a:prstGeom prst="triangle">
            <a:avLst>
              <a:gd name="adj" fmla="val 71266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2A3A84-4A99-E147-8E0D-81167E1BA74F}"/>
              </a:ext>
            </a:extLst>
          </p:cNvPr>
          <p:cNvSpPr/>
          <p:nvPr/>
        </p:nvSpPr>
        <p:spPr>
          <a:xfrm>
            <a:off x="10083114" y="1779374"/>
            <a:ext cx="148281" cy="1400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2361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ACE44-CF27-E345-9ABC-138FFD2F9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07" y="1375410"/>
            <a:ext cx="8430016" cy="545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30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371B1-A987-F244-8084-6F17B9506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Índice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7FAF0-8DD4-1F4F-8AE7-814F6D34A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ES_tradnl" dirty="0"/>
              <a:t>Descripción del proyecto</a:t>
            </a:r>
          </a:p>
          <a:p>
            <a:pPr marL="514350" indent="-514350">
              <a:buFont typeface="+mj-lt"/>
              <a:buAutoNum type="arabicPeriod"/>
            </a:pPr>
            <a:r>
              <a:rPr lang="es-ES_tradnl" dirty="0"/>
              <a:t>Ejemplo de un modelo predictivo</a:t>
            </a:r>
          </a:p>
          <a:p>
            <a:pPr marL="514350" indent="-514350">
              <a:buFont typeface="+mj-lt"/>
              <a:buAutoNum type="arabicPeriod"/>
            </a:pPr>
            <a:r>
              <a:rPr lang="es-ES_tradnl" dirty="0"/>
              <a:t>Ejemplo de un análisis de grupos para identificar el cambio de voto de 2019 a 2020</a:t>
            </a:r>
          </a:p>
        </p:txBody>
      </p:sp>
    </p:spTree>
    <p:extLst>
      <p:ext uri="{BB962C8B-B14F-4D97-AF65-F5344CB8AC3E}">
        <p14:creationId xmlns:p14="http://schemas.microsoft.com/office/powerpoint/2010/main" val="3212846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A6B2CBA-9B6D-D947-9B27-68AA1AFB5F9B}"/>
              </a:ext>
            </a:extLst>
          </p:cNvPr>
          <p:cNvSpPr txBox="1">
            <a:spLocks/>
          </p:cNvSpPr>
          <p:nvPr/>
        </p:nvSpPr>
        <p:spPr>
          <a:xfrm>
            <a:off x="1262393" y="250605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/>
              <a:t>3. Hipótesis 1: El factor CHI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665509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425" y="-311281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3D5088-6887-F749-9580-411184AC66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044"/>
          <a:stretch/>
        </p:blipFill>
        <p:spPr>
          <a:xfrm>
            <a:off x="140043" y="717839"/>
            <a:ext cx="6197221" cy="60218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6EFA1E-3E71-0B40-9319-669F8B0E25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194"/>
          <a:stretch/>
        </p:blipFill>
        <p:spPr>
          <a:xfrm>
            <a:off x="6031873" y="717839"/>
            <a:ext cx="5935702" cy="602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732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91" y="139656"/>
            <a:ext cx="4748408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DBA5AC-F448-4B45-BECD-F91CD3262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395" y="0"/>
            <a:ext cx="71243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7683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91" y="139656"/>
            <a:ext cx="4748408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DBA5AC-F448-4B45-BECD-F91CD3262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395" y="0"/>
            <a:ext cx="712433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34BC25-6992-A142-AB69-A019BC418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50" y="2049694"/>
            <a:ext cx="4850289" cy="436138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3FEECF-6571-4043-A427-CDBD020601DD}"/>
              </a:ext>
            </a:extLst>
          </p:cNvPr>
          <p:cNvCxnSpPr>
            <a:cxnSpLocks/>
          </p:cNvCxnSpPr>
          <p:nvPr/>
        </p:nvCxnSpPr>
        <p:spPr>
          <a:xfrm flipH="1">
            <a:off x="4860099" y="3206663"/>
            <a:ext cx="3544866" cy="72833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9944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91" y="139656"/>
            <a:ext cx="4748408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DBA5AC-F448-4B45-BECD-F91CD3262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395" y="0"/>
            <a:ext cx="7124330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3FEECF-6571-4043-A427-CDBD020601DD}"/>
              </a:ext>
            </a:extLst>
          </p:cNvPr>
          <p:cNvCxnSpPr>
            <a:cxnSpLocks/>
          </p:cNvCxnSpPr>
          <p:nvPr/>
        </p:nvCxnSpPr>
        <p:spPr>
          <a:xfrm flipH="1">
            <a:off x="4860099" y="3331923"/>
            <a:ext cx="4484317" cy="60307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EE6C2BC-101F-2C47-82B2-22246CF92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409613"/>
            <a:ext cx="4879339" cy="444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3854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91" y="139656"/>
            <a:ext cx="4748408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DBA5AC-F448-4B45-BECD-F91CD3262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395" y="0"/>
            <a:ext cx="7124330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3FEECF-6571-4043-A427-CDBD020601DD}"/>
              </a:ext>
            </a:extLst>
          </p:cNvPr>
          <p:cNvCxnSpPr>
            <a:cxnSpLocks/>
          </p:cNvCxnSpPr>
          <p:nvPr/>
        </p:nvCxnSpPr>
        <p:spPr>
          <a:xfrm flipH="1">
            <a:off x="4860099" y="3194137"/>
            <a:ext cx="2443992" cy="74086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FEF571B-CA13-3B45-815F-443894D89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54150"/>
            <a:ext cx="4887911" cy="430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9252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425" y="-311281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2AF776C-7244-E34F-927D-CF7340FE3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183" y="1106433"/>
            <a:ext cx="10822969" cy="5109431"/>
          </a:xfrm>
        </p:spPr>
        <p:txBody>
          <a:bodyPr/>
          <a:lstStyle/>
          <a:p>
            <a:r>
              <a:rPr lang="es-ES_tradnl" dirty="0"/>
              <a:t>Metodología</a:t>
            </a:r>
          </a:p>
          <a:p>
            <a:pPr lvl="1"/>
            <a:r>
              <a:rPr lang="es-ES_tradnl" dirty="0"/>
              <a:t>Análisis de grupos</a:t>
            </a:r>
          </a:p>
        </p:txBody>
      </p:sp>
    </p:spTree>
    <p:extLst>
      <p:ext uri="{BB962C8B-B14F-4D97-AF65-F5344CB8AC3E}">
        <p14:creationId xmlns:p14="http://schemas.microsoft.com/office/powerpoint/2010/main" val="10576841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32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43EF2F2-79BE-684F-94BF-CEAD285E6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4498848"/>
            <a:ext cx="3016710" cy="2130552"/>
          </a:xfrm>
        </p:spPr>
      </p:pic>
    </p:spTree>
    <p:extLst>
      <p:ext uri="{BB962C8B-B14F-4D97-AF65-F5344CB8AC3E}">
        <p14:creationId xmlns:p14="http://schemas.microsoft.com/office/powerpoint/2010/main" val="10650052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7CFB79-DC9D-274F-8BEE-3AB5B6D321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316" b="48913"/>
          <a:stretch/>
        </p:blipFill>
        <p:spPr>
          <a:xfrm>
            <a:off x="179728" y="0"/>
            <a:ext cx="2573457" cy="23411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D4DD1B-A9D7-2845-98DD-FE9BF0B65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5902" y="210058"/>
            <a:ext cx="1453644" cy="1992031"/>
          </a:xfrm>
          <a:prstGeom prst="rect">
            <a:avLst/>
          </a:prstGeom>
        </p:spPr>
      </p:pic>
      <p:sp>
        <p:nvSpPr>
          <p:cNvPr id="28" name="Down Arrow 27">
            <a:extLst>
              <a:ext uri="{FF2B5EF4-FFF2-40B4-BE49-F238E27FC236}">
                <a16:creationId xmlns:a16="http://schemas.microsoft.com/office/drawing/2014/main" id="{8439823C-877C-1242-8D67-8D62F4373F4E}"/>
              </a:ext>
            </a:extLst>
          </p:cNvPr>
          <p:cNvSpPr/>
          <p:nvPr/>
        </p:nvSpPr>
        <p:spPr>
          <a:xfrm rot="9789372">
            <a:off x="4655809" y="1470972"/>
            <a:ext cx="124829" cy="1021774"/>
          </a:xfrm>
          <a:prstGeom prst="down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E7DF12E-4759-C64C-8C84-A86076D893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3641" y="1474804"/>
            <a:ext cx="673100" cy="254000"/>
          </a:xfrm>
          <a:prstGeom prst="rect">
            <a:avLst/>
          </a:prstGeom>
        </p:spPr>
      </p:pic>
      <p:pic>
        <p:nvPicPr>
          <p:cNvPr id="19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53E1BD48-B4B0-C14F-B89D-44C8867AE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0" y="4498848"/>
            <a:ext cx="3016710" cy="2130552"/>
          </a:xfrm>
        </p:spPr>
      </p:pic>
    </p:spTree>
    <p:extLst>
      <p:ext uri="{BB962C8B-B14F-4D97-AF65-F5344CB8AC3E}">
        <p14:creationId xmlns:p14="http://schemas.microsoft.com/office/powerpoint/2010/main" val="10032689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7CFB79-DC9D-274F-8BEE-3AB5B6D321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316" b="48913"/>
          <a:stretch/>
        </p:blipFill>
        <p:spPr>
          <a:xfrm>
            <a:off x="179728" y="0"/>
            <a:ext cx="2573457" cy="23411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D4DD1B-A9D7-2845-98DD-FE9BF0B65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5902" y="210058"/>
            <a:ext cx="1453644" cy="1992031"/>
          </a:xfrm>
          <a:prstGeom prst="rect">
            <a:avLst/>
          </a:prstGeom>
        </p:spPr>
      </p:pic>
      <p:sp>
        <p:nvSpPr>
          <p:cNvPr id="28" name="Down Arrow 27">
            <a:extLst>
              <a:ext uri="{FF2B5EF4-FFF2-40B4-BE49-F238E27FC236}">
                <a16:creationId xmlns:a16="http://schemas.microsoft.com/office/drawing/2014/main" id="{8439823C-877C-1242-8D67-8D62F4373F4E}"/>
              </a:ext>
            </a:extLst>
          </p:cNvPr>
          <p:cNvSpPr/>
          <p:nvPr/>
        </p:nvSpPr>
        <p:spPr>
          <a:xfrm rot="9789372">
            <a:off x="4655809" y="1470972"/>
            <a:ext cx="124829" cy="1021774"/>
          </a:xfrm>
          <a:prstGeom prst="down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E7DF12E-4759-C64C-8C84-A86076D893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3641" y="1474804"/>
            <a:ext cx="673100" cy="254000"/>
          </a:xfrm>
          <a:prstGeom prst="rect">
            <a:avLst/>
          </a:prstGeom>
        </p:spPr>
      </p:pic>
      <p:sp>
        <p:nvSpPr>
          <p:cNvPr id="30" name="Down Arrow 29">
            <a:extLst>
              <a:ext uri="{FF2B5EF4-FFF2-40B4-BE49-F238E27FC236}">
                <a16:creationId xmlns:a16="http://schemas.microsoft.com/office/drawing/2014/main" id="{55ADFAF2-342C-AE43-92BA-76BA38B2308E}"/>
              </a:ext>
            </a:extLst>
          </p:cNvPr>
          <p:cNvSpPr/>
          <p:nvPr/>
        </p:nvSpPr>
        <p:spPr>
          <a:xfrm rot="4551870">
            <a:off x="4213950" y="3659672"/>
            <a:ext cx="124829" cy="1021774"/>
          </a:xfrm>
          <a:prstGeom prst="down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736B03-62A4-D343-AED0-DB7082F538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5886" y="3849169"/>
            <a:ext cx="635000" cy="215900"/>
          </a:xfrm>
          <a:prstGeom prst="rect">
            <a:avLst/>
          </a:prstGeom>
        </p:spPr>
      </p:pic>
      <p:pic>
        <p:nvPicPr>
          <p:cNvPr id="19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4F3C2E1-2EB3-1248-BE09-8E8D51AB7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0" y="4498848"/>
            <a:ext cx="3016710" cy="2130552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D131659-A1FB-0248-BDFE-D3F25FBB34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4368" y="2646426"/>
            <a:ext cx="1578356" cy="223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118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68B50-4028-1440-8DB2-203A0B632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 . Descripción del proyecto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A0F6D7-7E6E-4E45-A059-35DEF631ACAB}"/>
              </a:ext>
            </a:extLst>
          </p:cNvPr>
          <p:cNvSpPr/>
          <p:nvPr/>
        </p:nvSpPr>
        <p:spPr>
          <a:xfrm>
            <a:off x="7029152" y="6308209"/>
            <a:ext cx="4544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/>
              <a:t>https://ebol20.github.io/elec-bol20/</a:t>
            </a:r>
            <a:r>
              <a:rPr lang="es-ES_tradnl" dirty="0" err="1"/>
              <a:t>dens.html</a:t>
            </a:r>
            <a:endParaRPr lang="es-ES_tradnl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7796D28-C8D5-E441-B864-48613A67E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1153"/>
            <a:ext cx="10515600" cy="435133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s-ES_tradnl" dirty="0"/>
              <a:t>Sistematización de las datos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dirty="0"/>
              <a:t>Liberar todo el código de adquisición, análisis y visualización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dirty="0"/>
              <a:t>Compartir en tiempo real los resultados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dirty="0"/>
              <a:t>Colaboración con </a:t>
            </a:r>
            <a:r>
              <a:rPr lang="es-ES_tradnl" dirty="0" err="1"/>
              <a:t>muywaso.com</a:t>
            </a:r>
            <a:endParaRPr lang="es-ES_tradnl" dirty="0"/>
          </a:p>
          <a:p>
            <a:pPr lvl="1"/>
            <a:r>
              <a:rPr lang="es-ES_tradnl" dirty="0"/>
              <a:t>https://</a:t>
            </a:r>
            <a:r>
              <a:rPr lang="es-ES_tradnl" dirty="0" err="1"/>
              <a:t>muywaso.com</a:t>
            </a:r>
            <a:r>
              <a:rPr lang="es-ES_tradnl" dirty="0"/>
              <a:t>/datos-elecciones-2020/</a:t>
            </a:r>
          </a:p>
          <a:p>
            <a:pPr marL="0" indent="0"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10419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CD6B609-A83B-084E-9346-F7A793D174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498848"/>
            <a:ext cx="3016710" cy="213055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7CFB79-DC9D-274F-8BEE-3AB5B6D321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316" b="48913"/>
          <a:stretch/>
        </p:blipFill>
        <p:spPr>
          <a:xfrm>
            <a:off x="179728" y="0"/>
            <a:ext cx="2573457" cy="23411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D4DD1B-A9D7-2845-98DD-FE9BF0B65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5902" y="210058"/>
            <a:ext cx="1453644" cy="19920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5451B3-7158-504F-BDBD-9086D3C61F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4368" y="2646426"/>
            <a:ext cx="1578356" cy="22306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B65CCF-1037-9143-86CE-E7C19F8CDC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90330" y="5012882"/>
            <a:ext cx="1365464" cy="1762822"/>
          </a:xfrm>
          <a:prstGeom prst="rect">
            <a:avLst/>
          </a:prstGeom>
        </p:spPr>
      </p:pic>
      <p:sp>
        <p:nvSpPr>
          <p:cNvPr id="26" name="Down Arrow 25">
            <a:extLst>
              <a:ext uri="{FF2B5EF4-FFF2-40B4-BE49-F238E27FC236}">
                <a16:creationId xmlns:a16="http://schemas.microsoft.com/office/drawing/2014/main" id="{52F2C37F-A48D-834E-98AD-D8AFF48512E3}"/>
              </a:ext>
            </a:extLst>
          </p:cNvPr>
          <p:cNvSpPr/>
          <p:nvPr/>
        </p:nvSpPr>
        <p:spPr>
          <a:xfrm rot="3432121">
            <a:off x="4878770" y="4172326"/>
            <a:ext cx="114832" cy="1722323"/>
          </a:xfrm>
          <a:prstGeom prst="down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1B50B41-D27D-3B48-9E38-A9DB9ADAD7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0886" y="4788208"/>
            <a:ext cx="495300" cy="177800"/>
          </a:xfrm>
          <a:prstGeom prst="rect">
            <a:avLst/>
          </a:prstGeom>
        </p:spPr>
      </p:pic>
      <p:sp>
        <p:nvSpPr>
          <p:cNvPr id="28" name="Down Arrow 27">
            <a:extLst>
              <a:ext uri="{FF2B5EF4-FFF2-40B4-BE49-F238E27FC236}">
                <a16:creationId xmlns:a16="http://schemas.microsoft.com/office/drawing/2014/main" id="{8439823C-877C-1242-8D67-8D62F4373F4E}"/>
              </a:ext>
            </a:extLst>
          </p:cNvPr>
          <p:cNvSpPr/>
          <p:nvPr/>
        </p:nvSpPr>
        <p:spPr>
          <a:xfrm rot="9789372">
            <a:off x="4655809" y="1470972"/>
            <a:ext cx="124829" cy="1021774"/>
          </a:xfrm>
          <a:prstGeom prst="down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E7DF12E-4759-C64C-8C84-A86076D893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43641" y="1474804"/>
            <a:ext cx="673100" cy="254000"/>
          </a:xfrm>
          <a:prstGeom prst="rect">
            <a:avLst/>
          </a:prstGeom>
        </p:spPr>
      </p:pic>
      <p:sp>
        <p:nvSpPr>
          <p:cNvPr id="30" name="Down Arrow 29">
            <a:extLst>
              <a:ext uri="{FF2B5EF4-FFF2-40B4-BE49-F238E27FC236}">
                <a16:creationId xmlns:a16="http://schemas.microsoft.com/office/drawing/2014/main" id="{55ADFAF2-342C-AE43-92BA-76BA38B2308E}"/>
              </a:ext>
            </a:extLst>
          </p:cNvPr>
          <p:cNvSpPr/>
          <p:nvPr/>
        </p:nvSpPr>
        <p:spPr>
          <a:xfrm rot="4551870">
            <a:off x="4213950" y="3659672"/>
            <a:ext cx="124829" cy="1021774"/>
          </a:xfrm>
          <a:prstGeom prst="down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736B03-62A4-D343-AED0-DB7082F5384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05886" y="3849169"/>
            <a:ext cx="6350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0209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52CB096-E950-4E46-8DE9-60FA610CF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498848"/>
            <a:ext cx="3016710" cy="213055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7CFB79-DC9D-274F-8BEE-3AB5B6D321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316" b="48913"/>
          <a:stretch/>
        </p:blipFill>
        <p:spPr>
          <a:xfrm>
            <a:off x="179728" y="0"/>
            <a:ext cx="2573457" cy="23411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D4DD1B-A9D7-2845-98DD-FE9BF0B65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5902" y="210058"/>
            <a:ext cx="1453644" cy="19920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5451B3-7158-504F-BDBD-9086D3C61F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4368" y="2646426"/>
            <a:ext cx="1578356" cy="22306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5398AF-123E-1E49-861B-5DFD858E5C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73573" y="210058"/>
            <a:ext cx="1634278" cy="199203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B65CCF-1037-9143-86CE-E7C19F8CDC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90330" y="5012882"/>
            <a:ext cx="1365464" cy="1762822"/>
          </a:xfrm>
          <a:prstGeom prst="rect">
            <a:avLst/>
          </a:prstGeom>
        </p:spPr>
      </p:pic>
      <p:sp>
        <p:nvSpPr>
          <p:cNvPr id="24" name="Down Arrow 23">
            <a:extLst>
              <a:ext uri="{FF2B5EF4-FFF2-40B4-BE49-F238E27FC236}">
                <a16:creationId xmlns:a16="http://schemas.microsoft.com/office/drawing/2014/main" id="{FDF25AD6-7A07-7748-8DF0-60B18BB4BBD5}"/>
              </a:ext>
            </a:extLst>
          </p:cNvPr>
          <p:cNvSpPr/>
          <p:nvPr/>
        </p:nvSpPr>
        <p:spPr>
          <a:xfrm rot="12078871">
            <a:off x="7031113" y="1125690"/>
            <a:ext cx="126633" cy="1985788"/>
          </a:xfrm>
          <a:prstGeom prst="down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CE3FB12-E08F-8549-AC52-3FB0CB04F4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53347" y="1233505"/>
            <a:ext cx="660400" cy="241300"/>
          </a:xfrm>
          <a:prstGeom prst="rect">
            <a:avLst/>
          </a:prstGeom>
        </p:spPr>
      </p:pic>
      <p:sp>
        <p:nvSpPr>
          <p:cNvPr id="26" name="Down Arrow 25">
            <a:extLst>
              <a:ext uri="{FF2B5EF4-FFF2-40B4-BE49-F238E27FC236}">
                <a16:creationId xmlns:a16="http://schemas.microsoft.com/office/drawing/2014/main" id="{52F2C37F-A48D-834E-98AD-D8AFF48512E3}"/>
              </a:ext>
            </a:extLst>
          </p:cNvPr>
          <p:cNvSpPr/>
          <p:nvPr/>
        </p:nvSpPr>
        <p:spPr>
          <a:xfrm rot="3432121">
            <a:off x="4878770" y="4172326"/>
            <a:ext cx="114832" cy="1722323"/>
          </a:xfrm>
          <a:prstGeom prst="down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1B50B41-D27D-3B48-9E38-A9DB9ADAD72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40886" y="4788208"/>
            <a:ext cx="495300" cy="177800"/>
          </a:xfrm>
          <a:prstGeom prst="rect">
            <a:avLst/>
          </a:prstGeom>
        </p:spPr>
      </p:pic>
      <p:sp>
        <p:nvSpPr>
          <p:cNvPr id="28" name="Down Arrow 27">
            <a:extLst>
              <a:ext uri="{FF2B5EF4-FFF2-40B4-BE49-F238E27FC236}">
                <a16:creationId xmlns:a16="http://schemas.microsoft.com/office/drawing/2014/main" id="{8439823C-877C-1242-8D67-8D62F4373F4E}"/>
              </a:ext>
            </a:extLst>
          </p:cNvPr>
          <p:cNvSpPr/>
          <p:nvPr/>
        </p:nvSpPr>
        <p:spPr>
          <a:xfrm rot="9789372">
            <a:off x="4655809" y="1470972"/>
            <a:ext cx="124829" cy="1021774"/>
          </a:xfrm>
          <a:prstGeom prst="down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E7DF12E-4759-C64C-8C84-A86076D8935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43641" y="1474804"/>
            <a:ext cx="673100" cy="254000"/>
          </a:xfrm>
          <a:prstGeom prst="rect">
            <a:avLst/>
          </a:prstGeom>
        </p:spPr>
      </p:pic>
      <p:sp>
        <p:nvSpPr>
          <p:cNvPr id="30" name="Down Arrow 29">
            <a:extLst>
              <a:ext uri="{FF2B5EF4-FFF2-40B4-BE49-F238E27FC236}">
                <a16:creationId xmlns:a16="http://schemas.microsoft.com/office/drawing/2014/main" id="{55ADFAF2-342C-AE43-92BA-76BA38B2308E}"/>
              </a:ext>
            </a:extLst>
          </p:cNvPr>
          <p:cNvSpPr/>
          <p:nvPr/>
        </p:nvSpPr>
        <p:spPr>
          <a:xfrm rot="4551870">
            <a:off x="4213950" y="3659672"/>
            <a:ext cx="124829" cy="1021774"/>
          </a:xfrm>
          <a:prstGeom prst="down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736B03-62A4-D343-AED0-DB7082F538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05886" y="3849169"/>
            <a:ext cx="6350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423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89C3F8C-327D-8D40-95EE-8B4C4E277D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498848"/>
            <a:ext cx="3016710" cy="213055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7CFB79-DC9D-274F-8BEE-3AB5B6D321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316" b="48913"/>
          <a:stretch/>
        </p:blipFill>
        <p:spPr>
          <a:xfrm>
            <a:off x="179728" y="0"/>
            <a:ext cx="2573457" cy="23411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D4DD1B-A9D7-2845-98DD-FE9BF0B65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5902" y="210058"/>
            <a:ext cx="1453644" cy="19920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5451B3-7158-504F-BDBD-9086D3C61F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4368" y="2646426"/>
            <a:ext cx="1578356" cy="22306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5398AF-123E-1E49-861B-5DFD858E5C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99277" y="3249820"/>
            <a:ext cx="1634278" cy="19920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9946EE-F70A-6349-A017-9C79234880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71647" y="214836"/>
            <a:ext cx="1523578" cy="214909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B65CCF-1037-9143-86CE-E7C19F8CDC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90330" y="5012882"/>
            <a:ext cx="1365464" cy="1762822"/>
          </a:xfrm>
          <a:prstGeom prst="rect">
            <a:avLst/>
          </a:prstGeom>
        </p:spPr>
      </p:pic>
      <p:sp>
        <p:nvSpPr>
          <p:cNvPr id="22" name="Down Arrow 21">
            <a:extLst>
              <a:ext uri="{FF2B5EF4-FFF2-40B4-BE49-F238E27FC236}">
                <a16:creationId xmlns:a16="http://schemas.microsoft.com/office/drawing/2014/main" id="{3DD2308B-2EFD-4C46-860D-5747FAF84AD2}"/>
              </a:ext>
            </a:extLst>
          </p:cNvPr>
          <p:cNvSpPr/>
          <p:nvPr/>
        </p:nvSpPr>
        <p:spPr>
          <a:xfrm rot="16665947">
            <a:off x="8443347" y="2964225"/>
            <a:ext cx="126633" cy="1985788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EB8A1BA-697D-CD4B-806F-4F40A96568C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20913" y="3593595"/>
            <a:ext cx="571500" cy="203200"/>
          </a:xfrm>
          <a:prstGeom prst="rect">
            <a:avLst/>
          </a:prstGeom>
        </p:spPr>
      </p:pic>
      <p:sp>
        <p:nvSpPr>
          <p:cNvPr id="24" name="Down Arrow 23">
            <a:extLst>
              <a:ext uri="{FF2B5EF4-FFF2-40B4-BE49-F238E27FC236}">
                <a16:creationId xmlns:a16="http://schemas.microsoft.com/office/drawing/2014/main" id="{FDF25AD6-7A07-7748-8DF0-60B18BB4BBD5}"/>
              </a:ext>
            </a:extLst>
          </p:cNvPr>
          <p:cNvSpPr/>
          <p:nvPr/>
        </p:nvSpPr>
        <p:spPr>
          <a:xfrm rot="12078871">
            <a:off x="7031113" y="1125690"/>
            <a:ext cx="126633" cy="1985788"/>
          </a:xfrm>
          <a:prstGeom prst="down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CE3FB12-E08F-8549-AC52-3FB0CB04F4B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53347" y="1233505"/>
            <a:ext cx="660400" cy="241300"/>
          </a:xfrm>
          <a:prstGeom prst="rect">
            <a:avLst/>
          </a:prstGeom>
        </p:spPr>
      </p:pic>
      <p:sp>
        <p:nvSpPr>
          <p:cNvPr id="26" name="Down Arrow 25">
            <a:extLst>
              <a:ext uri="{FF2B5EF4-FFF2-40B4-BE49-F238E27FC236}">
                <a16:creationId xmlns:a16="http://schemas.microsoft.com/office/drawing/2014/main" id="{52F2C37F-A48D-834E-98AD-D8AFF48512E3}"/>
              </a:ext>
            </a:extLst>
          </p:cNvPr>
          <p:cNvSpPr/>
          <p:nvPr/>
        </p:nvSpPr>
        <p:spPr>
          <a:xfrm rot="3432121">
            <a:off x="4878770" y="4172326"/>
            <a:ext cx="114832" cy="1722323"/>
          </a:xfrm>
          <a:prstGeom prst="down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1B50B41-D27D-3B48-9E38-A9DB9ADAD72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40886" y="4788208"/>
            <a:ext cx="495300" cy="177800"/>
          </a:xfrm>
          <a:prstGeom prst="rect">
            <a:avLst/>
          </a:prstGeom>
        </p:spPr>
      </p:pic>
      <p:sp>
        <p:nvSpPr>
          <p:cNvPr id="28" name="Down Arrow 27">
            <a:extLst>
              <a:ext uri="{FF2B5EF4-FFF2-40B4-BE49-F238E27FC236}">
                <a16:creationId xmlns:a16="http://schemas.microsoft.com/office/drawing/2014/main" id="{8439823C-877C-1242-8D67-8D62F4373F4E}"/>
              </a:ext>
            </a:extLst>
          </p:cNvPr>
          <p:cNvSpPr/>
          <p:nvPr/>
        </p:nvSpPr>
        <p:spPr>
          <a:xfrm rot="9789372">
            <a:off x="4655809" y="1470972"/>
            <a:ext cx="124829" cy="1021774"/>
          </a:xfrm>
          <a:prstGeom prst="down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E7DF12E-4759-C64C-8C84-A86076D8935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43641" y="1474804"/>
            <a:ext cx="673100" cy="254000"/>
          </a:xfrm>
          <a:prstGeom prst="rect">
            <a:avLst/>
          </a:prstGeom>
        </p:spPr>
      </p:pic>
      <p:sp>
        <p:nvSpPr>
          <p:cNvPr id="30" name="Down Arrow 29">
            <a:extLst>
              <a:ext uri="{FF2B5EF4-FFF2-40B4-BE49-F238E27FC236}">
                <a16:creationId xmlns:a16="http://schemas.microsoft.com/office/drawing/2014/main" id="{55ADFAF2-342C-AE43-92BA-76BA38B2308E}"/>
              </a:ext>
            </a:extLst>
          </p:cNvPr>
          <p:cNvSpPr/>
          <p:nvPr/>
        </p:nvSpPr>
        <p:spPr>
          <a:xfrm rot="4551870">
            <a:off x="4213950" y="3659672"/>
            <a:ext cx="124829" cy="1021774"/>
          </a:xfrm>
          <a:prstGeom prst="down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736B03-62A4-D343-AED0-DB7082F5384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05886" y="3849169"/>
            <a:ext cx="6350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8586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3345F-261B-8B4E-8013-D1A1BCF88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Hipótesis 1: El factor CHI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FFD2672-EF48-0A4C-BEEE-44E22141F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1FA8E9-77FF-064B-8504-5DB73B216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704" y="1384734"/>
            <a:ext cx="9592056" cy="5251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4175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3345F-261B-8B4E-8013-D1A1BCF88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49DC77D-56D8-1D45-87DA-70C148D84A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80959"/>
            <a:ext cx="8936396" cy="50112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70D3C7-5604-FB46-9D00-851613E14E92}"/>
              </a:ext>
            </a:extLst>
          </p:cNvPr>
          <p:cNvSpPr txBox="1"/>
          <p:nvPr/>
        </p:nvSpPr>
        <p:spPr>
          <a:xfrm>
            <a:off x="3511296" y="4907709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-2.2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07B49F-937D-0845-8B61-D3445F93CDA9}"/>
              </a:ext>
            </a:extLst>
          </p:cNvPr>
          <p:cNvSpPr txBox="1"/>
          <p:nvPr/>
        </p:nvSpPr>
        <p:spPr>
          <a:xfrm>
            <a:off x="2350008" y="4944285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-2.3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0F7A4-C0D4-C746-A7AD-2B91764878F9}"/>
              </a:ext>
            </a:extLst>
          </p:cNvPr>
          <p:cNvSpPr txBox="1"/>
          <p:nvPr/>
        </p:nvSpPr>
        <p:spPr>
          <a:xfrm>
            <a:off x="1940992" y="2721856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4.5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4CB261-2A74-9E4A-B200-33E7FA506291}"/>
              </a:ext>
            </a:extLst>
          </p:cNvPr>
          <p:cNvSpPr txBox="1"/>
          <p:nvPr/>
        </p:nvSpPr>
        <p:spPr>
          <a:xfrm>
            <a:off x="3043784" y="30596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3.4</a:t>
            </a:r>
          </a:p>
        </p:txBody>
      </p:sp>
    </p:spTree>
    <p:extLst>
      <p:ext uri="{BB962C8B-B14F-4D97-AF65-F5344CB8AC3E}">
        <p14:creationId xmlns:p14="http://schemas.microsoft.com/office/powerpoint/2010/main" val="7721542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3345F-261B-8B4E-8013-D1A1BCF88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49DC77D-56D8-1D45-87DA-70C148D84A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80959"/>
            <a:ext cx="8936396" cy="50112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70D3C7-5604-FB46-9D00-851613E14E92}"/>
              </a:ext>
            </a:extLst>
          </p:cNvPr>
          <p:cNvSpPr txBox="1"/>
          <p:nvPr/>
        </p:nvSpPr>
        <p:spPr>
          <a:xfrm>
            <a:off x="3511296" y="4907709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-2.2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07B49F-937D-0845-8B61-D3445F93CDA9}"/>
              </a:ext>
            </a:extLst>
          </p:cNvPr>
          <p:cNvSpPr txBox="1"/>
          <p:nvPr/>
        </p:nvSpPr>
        <p:spPr>
          <a:xfrm>
            <a:off x="2350008" y="4944285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-2.3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0F7A4-C0D4-C746-A7AD-2B91764878F9}"/>
              </a:ext>
            </a:extLst>
          </p:cNvPr>
          <p:cNvSpPr txBox="1"/>
          <p:nvPr/>
        </p:nvSpPr>
        <p:spPr>
          <a:xfrm>
            <a:off x="1940992" y="2721856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4.5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4CB261-2A74-9E4A-B200-33E7FA506291}"/>
              </a:ext>
            </a:extLst>
          </p:cNvPr>
          <p:cNvSpPr txBox="1"/>
          <p:nvPr/>
        </p:nvSpPr>
        <p:spPr>
          <a:xfrm>
            <a:off x="3043784" y="30596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3.4</a:t>
            </a:r>
          </a:p>
        </p:txBody>
      </p:sp>
    </p:spTree>
    <p:extLst>
      <p:ext uri="{BB962C8B-B14F-4D97-AF65-F5344CB8AC3E}">
        <p14:creationId xmlns:p14="http://schemas.microsoft.com/office/powerpoint/2010/main" val="35460375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A0183-7F9B-594D-9ACA-DAAD2ABB1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Apuntes finales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08E63-A233-7F40-B918-2C3DCA35C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/>
              <a:t>MAS  ganó 7.6% ( 4.5 % vino de Chi)</a:t>
            </a:r>
          </a:p>
          <a:p>
            <a:pPr marL="0" indent="0">
              <a:buNone/>
            </a:pPr>
            <a:r>
              <a:rPr lang="es-ES_tradnl" dirty="0"/>
              <a:t>CHI perdió 6.8% </a:t>
            </a:r>
          </a:p>
          <a:p>
            <a:pPr marL="0" indent="0">
              <a:buNone/>
            </a:pPr>
            <a:r>
              <a:rPr lang="es-ES_tradnl" dirty="0"/>
              <a:t>CC perdió 7.3%</a:t>
            </a:r>
          </a:p>
          <a:p>
            <a:pPr marL="0" indent="0">
              <a:buNone/>
            </a:pPr>
            <a:r>
              <a:rPr lang="es-ES_tradnl" dirty="0"/>
              <a:t>Creemos ganó 13.2 % </a:t>
            </a:r>
          </a:p>
        </p:txBody>
      </p:sp>
    </p:spTree>
    <p:extLst>
      <p:ext uri="{BB962C8B-B14F-4D97-AF65-F5344CB8AC3E}">
        <p14:creationId xmlns:p14="http://schemas.microsoft.com/office/powerpoint/2010/main" val="1599191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68B50-4028-1440-8DB2-203A0B632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 . Descripción del proyecto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58B520-8BEF-9149-8208-BCF61C5E5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67" y="1558582"/>
            <a:ext cx="5498731" cy="48523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14C4FC-5F0E-1844-9CDE-475AD2545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6715" y="1431529"/>
            <a:ext cx="5587085" cy="506134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8A0F6D7-7E6E-4E45-A059-35DEF631ACAB}"/>
              </a:ext>
            </a:extLst>
          </p:cNvPr>
          <p:cNvSpPr/>
          <p:nvPr/>
        </p:nvSpPr>
        <p:spPr>
          <a:xfrm>
            <a:off x="9107501" y="6492875"/>
            <a:ext cx="3084499" cy="2770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1200" dirty="0">
                <a:solidFill>
                  <a:schemeClr val="bg2">
                    <a:lumMod val="90000"/>
                  </a:schemeClr>
                </a:solidFill>
              </a:rPr>
              <a:t>https://ebol20.github.io/elec-bol20/</a:t>
            </a:r>
            <a:r>
              <a:rPr lang="es-ES_tradnl" sz="1200" dirty="0" err="1">
                <a:solidFill>
                  <a:schemeClr val="bg2">
                    <a:lumMod val="90000"/>
                  </a:schemeClr>
                </a:solidFill>
              </a:rPr>
              <a:t>dens.html</a:t>
            </a:r>
            <a:endParaRPr lang="es-ES_tradnl" sz="1200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53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68B50-4028-1440-8DB2-203A0B632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446124" cy="3467136"/>
          </a:xfrm>
        </p:spPr>
        <p:txBody>
          <a:bodyPr/>
          <a:lstStyle/>
          <a:p>
            <a:r>
              <a:rPr lang="es-ES_tradnl" dirty="0"/>
              <a:t>1 . Descripción del proyecto</a:t>
            </a:r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9270CFFC-04ED-3E41-9874-E9D4ACAE3E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2744" y="175567"/>
            <a:ext cx="7955965" cy="6317308"/>
          </a:xfrm>
        </p:spPr>
      </p:pic>
    </p:spTree>
    <p:extLst>
      <p:ext uri="{BB962C8B-B14F-4D97-AF65-F5344CB8AC3E}">
        <p14:creationId xmlns:p14="http://schemas.microsoft.com/office/powerpoint/2010/main" val="4290119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A8CDB-31A0-ED45-8F24-E5F188B4E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0BA00-2E1E-FD45-8940-B01A9410F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185392D-A2E5-244A-A51F-593DA5B7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576" y="-184224"/>
            <a:ext cx="10232136" cy="7226448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B1E40D2E-910A-2149-B81C-BACC8EE39868}"/>
              </a:ext>
            </a:extLst>
          </p:cNvPr>
          <p:cNvSpPr/>
          <p:nvPr/>
        </p:nvSpPr>
        <p:spPr>
          <a:xfrm>
            <a:off x="4123944" y="2689609"/>
            <a:ext cx="704088" cy="1699511"/>
          </a:xfrm>
          <a:custGeom>
            <a:avLst/>
            <a:gdLst>
              <a:gd name="connsiteX0" fmla="*/ 539496 w 566928"/>
              <a:gd name="connsiteY0" fmla="*/ 2184 h 1387341"/>
              <a:gd name="connsiteX1" fmla="*/ 539496 w 566928"/>
              <a:gd name="connsiteY1" fmla="*/ 2184 h 1387341"/>
              <a:gd name="connsiteX2" fmla="*/ 393192 w 566928"/>
              <a:gd name="connsiteY2" fmla="*/ 20472 h 1387341"/>
              <a:gd name="connsiteX3" fmla="*/ 356616 w 566928"/>
              <a:gd name="connsiteY3" fmla="*/ 38760 h 1387341"/>
              <a:gd name="connsiteX4" fmla="*/ 301752 w 566928"/>
              <a:gd name="connsiteY4" fmla="*/ 75336 h 1387341"/>
              <a:gd name="connsiteX5" fmla="*/ 283464 w 566928"/>
              <a:gd name="connsiteY5" fmla="*/ 102768 h 1387341"/>
              <a:gd name="connsiteX6" fmla="*/ 256032 w 566928"/>
              <a:gd name="connsiteY6" fmla="*/ 121056 h 1387341"/>
              <a:gd name="connsiteX7" fmla="*/ 246888 w 566928"/>
              <a:gd name="connsiteY7" fmla="*/ 148488 h 1387341"/>
              <a:gd name="connsiteX8" fmla="*/ 210312 w 566928"/>
              <a:gd name="connsiteY8" fmla="*/ 203352 h 1387341"/>
              <a:gd name="connsiteX9" fmla="*/ 201168 w 566928"/>
              <a:gd name="connsiteY9" fmla="*/ 230784 h 1387341"/>
              <a:gd name="connsiteX10" fmla="*/ 182880 w 566928"/>
              <a:gd name="connsiteY10" fmla="*/ 258216 h 1387341"/>
              <a:gd name="connsiteX11" fmla="*/ 164592 w 566928"/>
              <a:gd name="connsiteY11" fmla="*/ 313080 h 1387341"/>
              <a:gd name="connsiteX12" fmla="*/ 155448 w 566928"/>
              <a:gd name="connsiteY12" fmla="*/ 340512 h 1387341"/>
              <a:gd name="connsiteX13" fmla="*/ 137160 w 566928"/>
              <a:gd name="connsiteY13" fmla="*/ 367944 h 1387341"/>
              <a:gd name="connsiteX14" fmla="*/ 118872 w 566928"/>
              <a:gd name="connsiteY14" fmla="*/ 422808 h 1387341"/>
              <a:gd name="connsiteX15" fmla="*/ 82296 w 566928"/>
              <a:gd name="connsiteY15" fmla="*/ 477672 h 1387341"/>
              <a:gd name="connsiteX16" fmla="*/ 73152 w 566928"/>
              <a:gd name="connsiteY16" fmla="*/ 505104 h 1387341"/>
              <a:gd name="connsiteX17" fmla="*/ 54864 w 566928"/>
              <a:gd name="connsiteY17" fmla="*/ 532536 h 1387341"/>
              <a:gd name="connsiteX18" fmla="*/ 36576 w 566928"/>
              <a:gd name="connsiteY18" fmla="*/ 587400 h 1387341"/>
              <a:gd name="connsiteX19" fmla="*/ 18288 w 566928"/>
              <a:gd name="connsiteY19" fmla="*/ 651408 h 1387341"/>
              <a:gd name="connsiteX20" fmla="*/ 0 w 566928"/>
              <a:gd name="connsiteY20" fmla="*/ 852576 h 1387341"/>
              <a:gd name="connsiteX21" fmla="*/ 9144 w 566928"/>
              <a:gd name="connsiteY21" fmla="*/ 1026312 h 1387341"/>
              <a:gd name="connsiteX22" fmla="*/ 36576 w 566928"/>
              <a:gd name="connsiteY22" fmla="*/ 1108608 h 1387341"/>
              <a:gd name="connsiteX23" fmla="*/ 45720 w 566928"/>
              <a:gd name="connsiteY23" fmla="*/ 1136040 h 1387341"/>
              <a:gd name="connsiteX24" fmla="*/ 64008 w 566928"/>
              <a:gd name="connsiteY24" fmla="*/ 1163472 h 1387341"/>
              <a:gd name="connsiteX25" fmla="*/ 82296 w 566928"/>
              <a:gd name="connsiteY25" fmla="*/ 1218336 h 1387341"/>
              <a:gd name="connsiteX26" fmla="*/ 109728 w 566928"/>
              <a:gd name="connsiteY26" fmla="*/ 1273200 h 1387341"/>
              <a:gd name="connsiteX27" fmla="*/ 146304 w 566928"/>
              <a:gd name="connsiteY27" fmla="*/ 1328064 h 1387341"/>
              <a:gd name="connsiteX28" fmla="*/ 164592 w 566928"/>
              <a:gd name="connsiteY28" fmla="*/ 1355496 h 1387341"/>
              <a:gd name="connsiteX29" fmla="*/ 219456 w 566928"/>
              <a:gd name="connsiteY29" fmla="*/ 1373784 h 1387341"/>
              <a:gd name="connsiteX30" fmla="*/ 246888 w 566928"/>
              <a:gd name="connsiteY30" fmla="*/ 1382928 h 1387341"/>
              <a:gd name="connsiteX31" fmla="*/ 448056 w 566928"/>
              <a:gd name="connsiteY31" fmla="*/ 1355496 h 1387341"/>
              <a:gd name="connsiteX32" fmla="*/ 493776 w 566928"/>
              <a:gd name="connsiteY32" fmla="*/ 1273200 h 1387341"/>
              <a:gd name="connsiteX33" fmla="*/ 512064 w 566928"/>
              <a:gd name="connsiteY33" fmla="*/ 1245768 h 1387341"/>
              <a:gd name="connsiteX34" fmla="*/ 530352 w 566928"/>
              <a:gd name="connsiteY34" fmla="*/ 1190904 h 1387341"/>
              <a:gd name="connsiteX35" fmla="*/ 521208 w 566928"/>
              <a:gd name="connsiteY35" fmla="*/ 1044600 h 1387341"/>
              <a:gd name="connsiteX36" fmla="*/ 493776 w 566928"/>
              <a:gd name="connsiteY36" fmla="*/ 962304 h 1387341"/>
              <a:gd name="connsiteX37" fmla="*/ 484632 w 566928"/>
              <a:gd name="connsiteY37" fmla="*/ 934872 h 1387341"/>
              <a:gd name="connsiteX38" fmla="*/ 475488 w 566928"/>
              <a:gd name="connsiteY38" fmla="*/ 852576 h 1387341"/>
              <a:gd name="connsiteX39" fmla="*/ 466344 w 566928"/>
              <a:gd name="connsiteY39" fmla="*/ 806856 h 1387341"/>
              <a:gd name="connsiteX40" fmla="*/ 457200 w 566928"/>
              <a:gd name="connsiteY40" fmla="*/ 642264 h 1387341"/>
              <a:gd name="connsiteX41" fmla="*/ 466344 w 566928"/>
              <a:gd name="connsiteY41" fmla="*/ 459384 h 1387341"/>
              <a:gd name="connsiteX42" fmla="*/ 475488 w 566928"/>
              <a:gd name="connsiteY42" fmla="*/ 340512 h 1387341"/>
              <a:gd name="connsiteX43" fmla="*/ 530352 w 566928"/>
              <a:gd name="connsiteY43" fmla="*/ 258216 h 1387341"/>
              <a:gd name="connsiteX44" fmla="*/ 548640 w 566928"/>
              <a:gd name="connsiteY44" fmla="*/ 230784 h 1387341"/>
              <a:gd name="connsiteX45" fmla="*/ 566928 w 566928"/>
              <a:gd name="connsiteY45" fmla="*/ 175920 h 1387341"/>
              <a:gd name="connsiteX46" fmla="*/ 557784 w 566928"/>
              <a:gd name="connsiteY46" fmla="*/ 29616 h 1387341"/>
              <a:gd name="connsiteX47" fmla="*/ 548640 w 566928"/>
              <a:gd name="connsiteY47" fmla="*/ 2184 h 1387341"/>
              <a:gd name="connsiteX48" fmla="*/ 539496 w 566928"/>
              <a:gd name="connsiteY48" fmla="*/ 2184 h 1387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66928" h="1387341">
                <a:moveTo>
                  <a:pt x="539496" y="2184"/>
                </a:moveTo>
                <a:lnTo>
                  <a:pt x="539496" y="2184"/>
                </a:lnTo>
                <a:cubicBezTo>
                  <a:pt x="523319" y="3802"/>
                  <a:pt x="421552" y="11964"/>
                  <a:pt x="393192" y="20472"/>
                </a:cubicBezTo>
                <a:cubicBezTo>
                  <a:pt x="380136" y="24389"/>
                  <a:pt x="368305" y="31747"/>
                  <a:pt x="356616" y="38760"/>
                </a:cubicBezTo>
                <a:cubicBezTo>
                  <a:pt x="337769" y="50068"/>
                  <a:pt x="301752" y="75336"/>
                  <a:pt x="301752" y="75336"/>
                </a:cubicBezTo>
                <a:cubicBezTo>
                  <a:pt x="295656" y="84480"/>
                  <a:pt x="291235" y="94997"/>
                  <a:pt x="283464" y="102768"/>
                </a:cubicBezTo>
                <a:cubicBezTo>
                  <a:pt x="275693" y="110539"/>
                  <a:pt x="262897" y="112474"/>
                  <a:pt x="256032" y="121056"/>
                </a:cubicBezTo>
                <a:cubicBezTo>
                  <a:pt x="250011" y="128582"/>
                  <a:pt x="251569" y="140062"/>
                  <a:pt x="246888" y="148488"/>
                </a:cubicBezTo>
                <a:cubicBezTo>
                  <a:pt x="236214" y="167701"/>
                  <a:pt x="217263" y="182500"/>
                  <a:pt x="210312" y="203352"/>
                </a:cubicBezTo>
                <a:cubicBezTo>
                  <a:pt x="207264" y="212496"/>
                  <a:pt x="205479" y="222163"/>
                  <a:pt x="201168" y="230784"/>
                </a:cubicBezTo>
                <a:cubicBezTo>
                  <a:pt x="196253" y="240614"/>
                  <a:pt x="187343" y="248173"/>
                  <a:pt x="182880" y="258216"/>
                </a:cubicBezTo>
                <a:cubicBezTo>
                  <a:pt x="175051" y="275832"/>
                  <a:pt x="170688" y="294792"/>
                  <a:pt x="164592" y="313080"/>
                </a:cubicBezTo>
                <a:cubicBezTo>
                  <a:pt x="161544" y="322224"/>
                  <a:pt x="160795" y="332492"/>
                  <a:pt x="155448" y="340512"/>
                </a:cubicBezTo>
                <a:cubicBezTo>
                  <a:pt x="149352" y="349656"/>
                  <a:pt x="141623" y="357901"/>
                  <a:pt x="137160" y="367944"/>
                </a:cubicBezTo>
                <a:cubicBezTo>
                  <a:pt x="129331" y="385560"/>
                  <a:pt x="129565" y="406768"/>
                  <a:pt x="118872" y="422808"/>
                </a:cubicBezTo>
                <a:cubicBezTo>
                  <a:pt x="106680" y="441096"/>
                  <a:pt x="89247" y="456820"/>
                  <a:pt x="82296" y="477672"/>
                </a:cubicBezTo>
                <a:cubicBezTo>
                  <a:pt x="79248" y="486816"/>
                  <a:pt x="77463" y="496483"/>
                  <a:pt x="73152" y="505104"/>
                </a:cubicBezTo>
                <a:cubicBezTo>
                  <a:pt x="68237" y="514934"/>
                  <a:pt x="59327" y="522493"/>
                  <a:pt x="54864" y="532536"/>
                </a:cubicBezTo>
                <a:cubicBezTo>
                  <a:pt x="47035" y="550152"/>
                  <a:pt x="42672" y="569112"/>
                  <a:pt x="36576" y="587400"/>
                </a:cubicBezTo>
                <a:cubicBezTo>
                  <a:pt x="23458" y="626754"/>
                  <a:pt x="29770" y="605481"/>
                  <a:pt x="18288" y="651408"/>
                </a:cubicBezTo>
                <a:cubicBezTo>
                  <a:pt x="12576" y="702814"/>
                  <a:pt x="0" y="807532"/>
                  <a:pt x="0" y="852576"/>
                </a:cubicBezTo>
                <a:cubicBezTo>
                  <a:pt x="0" y="910568"/>
                  <a:pt x="2235" y="968733"/>
                  <a:pt x="9144" y="1026312"/>
                </a:cubicBezTo>
                <a:lnTo>
                  <a:pt x="36576" y="1108608"/>
                </a:lnTo>
                <a:cubicBezTo>
                  <a:pt x="39624" y="1117752"/>
                  <a:pt x="40373" y="1128020"/>
                  <a:pt x="45720" y="1136040"/>
                </a:cubicBezTo>
                <a:cubicBezTo>
                  <a:pt x="51816" y="1145184"/>
                  <a:pt x="59545" y="1153429"/>
                  <a:pt x="64008" y="1163472"/>
                </a:cubicBezTo>
                <a:cubicBezTo>
                  <a:pt x="71837" y="1181088"/>
                  <a:pt x="71603" y="1202296"/>
                  <a:pt x="82296" y="1218336"/>
                </a:cubicBezTo>
                <a:cubicBezTo>
                  <a:pt x="163483" y="1340117"/>
                  <a:pt x="46632" y="1159627"/>
                  <a:pt x="109728" y="1273200"/>
                </a:cubicBezTo>
                <a:cubicBezTo>
                  <a:pt x="120402" y="1292413"/>
                  <a:pt x="134112" y="1309776"/>
                  <a:pt x="146304" y="1328064"/>
                </a:cubicBezTo>
                <a:cubicBezTo>
                  <a:pt x="152400" y="1337208"/>
                  <a:pt x="154166" y="1352021"/>
                  <a:pt x="164592" y="1355496"/>
                </a:cubicBezTo>
                <a:lnTo>
                  <a:pt x="219456" y="1373784"/>
                </a:lnTo>
                <a:lnTo>
                  <a:pt x="246888" y="1382928"/>
                </a:lnTo>
                <a:cubicBezTo>
                  <a:pt x="257156" y="1382388"/>
                  <a:pt x="405429" y="1404212"/>
                  <a:pt x="448056" y="1355496"/>
                </a:cubicBezTo>
                <a:cubicBezTo>
                  <a:pt x="515329" y="1278613"/>
                  <a:pt x="466565" y="1327623"/>
                  <a:pt x="493776" y="1273200"/>
                </a:cubicBezTo>
                <a:cubicBezTo>
                  <a:pt x="498691" y="1263370"/>
                  <a:pt x="507601" y="1255811"/>
                  <a:pt x="512064" y="1245768"/>
                </a:cubicBezTo>
                <a:cubicBezTo>
                  <a:pt x="519893" y="1228152"/>
                  <a:pt x="530352" y="1190904"/>
                  <a:pt x="530352" y="1190904"/>
                </a:cubicBezTo>
                <a:cubicBezTo>
                  <a:pt x="527304" y="1142136"/>
                  <a:pt x="527810" y="1093015"/>
                  <a:pt x="521208" y="1044600"/>
                </a:cubicBezTo>
                <a:lnTo>
                  <a:pt x="493776" y="962304"/>
                </a:lnTo>
                <a:lnTo>
                  <a:pt x="484632" y="934872"/>
                </a:lnTo>
                <a:cubicBezTo>
                  <a:pt x="481584" y="907440"/>
                  <a:pt x="479391" y="879899"/>
                  <a:pt x="475488" y="852576"/>
                </a:cubicBezTo>
                <a:cubicBezTo>
                  <a:pt x="473290" y="837190"/>
                  <a:pt x="467690" y="822339"/>
                  <a:pt x="466344" y="806856"/>
                </a:cubicBezTo>
                <a:cubicBezTo>
                  <a:pt x="461584" y="752114"/>
                  <a:pt x="460248" y="697128"/>
                  <a:pt x="457200" y="642264"/>
                </a:cubicBezTo>
                <a:cubicBezTo>
                  <a:pt x="460248" y="581304"/>
                  <a:pt x="462652" y="520308"/>
                  <a:pt x="466344" y="459384"/>
                </a:cubicBezTo>
                <a:cubicBezTo>
                  <a:pt x="468748" y="419716"/>
                  <a:pt x="465374" y="378945"/>
                  <a:pt x="475488" y="340512"/>
                </a:cubicBezTo>
                <a:lnTo>
                  <a:pt x="530352" y="258216"/>
                </a:lnTo>
                <a:cubicBezTo>
                  <a:pt x="536448" y="249072"/>
                  <a:pt x="545165" y="241210"/>
                  <a:pt x="548640" y="230784"/>
                </a:cubicBezTo>
                <a:lnTo>
                  <a:pt x="566928" y="175920"/>
                </a:lnTo>
                <a:cubicBezTo>
                  <a:pt x="563880" y="127152"/>
                  <a:pt x="562899" y="78211"/>
                  <a:pt x="557784" y="29616"/>
                </a:cubicBezTo>
                <a:cubicBezTo>
                  <a:pt x="556775" y="20030"/>
                  <a:pt x="557784" y="5232"/>
                  <a:pt x="548640" y="2184"/>
                </a:cubicBezTo>
                <a:cubicBezTo>
                  <a:pt x="533896" y="-2731"/>
                  <a:pt x="541020" y="2184"/>
                  <a:pt x="539496" y="2184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82723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41E02B-DE29-FB45-A4D1-8A5C018732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685" y="1155971"/>
            <a:ext cx="5371477" cy="53602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B6E327-D7C4-FA46-880F-52B279FA6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543" y="1106110"/>
            <a:ext cx="5624876" cy="57518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79951C-5088-644F-8FD0-DD6A94EC61F0}"/>
              </a:ext>
            </a:extLst>
          </p:cNvPr>
          <p:cNvSpPr txBox="1"/>
          <p:nvPr/>
        </p:nvSpPr>
        <p:spPr>
          <a:xfrm>
            <a:off x="8613163" y="632751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/>
              <a:t>2020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880010-0D39-3D45-8A84-C14DE5ED4FC9}"/>
              </a:ext>
            </a:extLst>
          </p:cNvPr>
          <p:cNvSpPr txBox="1"/>
          <p:nvPr/>
        </p:nvSpPr>
        <p:spPr>
          <a:xfrm>
            <a:off x="2584238" y="729604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/>
              <a:t>2019</a:t>
            </a:r>
          </a:p>
        </p:txBody>
      </p:sp>
    </p:spTree>
    <p:extLst>
      <p:ext uri="{BB962C8B-B14F-4D97-AF65-F5344CB8AC3E}">
        <p14:creationId xmlns:p14="http://schemas.microsoft.com/office/powerpoint/2010/main" val="1519467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B6E327-D7C4-FA46-880F-52B279FA6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110" y="1142042"/>
            <a:ext cx="5624876" cy="57518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79951C-5088-644F-8FD0-DD6A94EC61F0}"/>
              </a:ext>
            </a:extLst>
          </p:cNvPr>
          <p:cNvSpPr txBox="1"/>
          <p:nvPr/>
        </p:nvSpPr>
        <p:spPr>
          <a:xfrm>
            <a:off x="2561942" y="711050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/>
              <a:t>2020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880010-0D39-3D45-8A84-C14DE5ED4FC9}"/>
              </a:ext>
            </a:extLst>
          </p:cNvPr>
          <p:cNvSpPr txBox="1"/>
          <p:nvPr/>
        </p:nvSpPr>
        <p:spPr>
          <a:xfrm>
            <a:off x="8037687" y="618822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/>
              <a:t>2020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6A3FBB-E09B-AB40-8434-9A0297565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359" y="1290566"/>
            <a:ext cx="5145925" cy="556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716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0517BE9-D032-514A-BE9A-8A9C249E407E}"/>
              </a:ext>
            </a:extLst>
          </p:cNvPr>
          <p:cNvSpPr txBox="1">
            <a:spLocks/>
          </p:cNvSpPr>
          <p:nvPr/>
        </p:nvSpPr>
        <p:spPr>
          <a:xfrm>
            <a:off x="8763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dirty="0"/>
              <a:t>2. Modelo predictivo</a:t>
            </a:r>
          </a:p>
        </p:txBody>
      </p:sp>
    </p:spTree>
    <p:extLst>
      <p:ext uri="{BB962C8B-B14F-4D97-AF65-F5344CB8AC3E}">
        <p14:creationId xmlns:p14="http://schemas.microsoft.com/office/powerpoint/2010/main" val="504717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388</Words>
  <Application>Microsoft Macintosh PowerPoint</Application>
  <PresentationFormat>Widescreen</PresentationFormat>
  <Paragraphs>67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-apple-system</vt:lpstr>
      <vt:lpstr>Arial</vt:lpstr>
      <vt:lpstr>Calibri</vt:lpstr>
      <vt:lpstr>Calibri Light</vt:lpstr>
      <vt:lpstr>Office Theme</vt:lpstr>
      <vt:lpstr>PowerPoint Presentation</vt:lpstr>
      <vt:lpstr>Índice</vt:lpstr>
      <vt:lpstr>1 . Descripción del proyecto</vt:lpstr>
      <vt:lpstr>1 . Descripción del proyecto</vt:lpstr>
      <vt:lpstr>1 . Descripción del proyecto</vt:lpstr>
      <vt:lpstr>PowerPoint Presentation</vt:lpstr>
      <vt:lpstr>PowerPoint Presentation</vt:lpstr>
      <vt:lpstr>PowerPoint Presentation</vt:lpstr>
      <vt:lpstr>PowerPoint Presentation</vt:lpstr>
      <vt:lpstr>2. Modelo predictivo</vt:lpstr>
      <vt:lpstr>2. Modelo predictivo</vt:lpstr>
      <vt:lpstr>2. Modelo predictivo</vt:lpstr>
      <vt:lpstr>2. Modelo predictivo</vt:lpstr>
      <vt:lpstr>2. Modelo predictivo</vt:lpstr>
      <vt:lpstr>2. Modelo predictivo</vt:lpstr>
      <vt:lpstr>2. Modelo predictivo</vt:lpstr>
      <vt:lpstr>2. Modelo predictivo</vt:lpstr>
      <vt:lpstr>2. Modelo predictivo</vt:lpstr>
      <vt:lpstr>2. Modelo predictivo</vt:lpstr>
      <vt:lpstr>PowerPoint Presentation</vt:lpstr>
      <vt:lpstr>3. Hipótesis 1: El factor CHI</vt:lpstr>
      <vt:lpstr>3. Hipótesis 1: El factor CHI</vt:lpstr>
      <vt:lpstr>3. Hipótesis 1: El factor CHI</vt:lpstr>
      <vt:lpstr>3. Hipótesis 1: El factor CHI</vt:lpstr>
      <vt:lpstr>3. Hipótesis 1: El factor CHI</vt:lpstr>
      <vt:lpstr>3. Hipótesis 1: El factor CHI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3. Hipótesis 1: El factor CHI</vt:lpstr>
      <vt:lpstr>3. Hipótesis 1: El factor CHI</vt:lpstr>
      <vt:lpstr>3. Hipótesis 1: El factor CHI</vt:lpstr>
      <vt:lpstr>Apuntes finales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Aliaga, Diego</dc:creator>
  <cp:lastModifiedBy>Aliaga, Diego</cp:lastModifiedBy>
  <cp:revision>22</cp:revision>
  <dcterms:created xsi:type="dcterms:W3CDTF">2020-11-04T16:58:51Z</dcterms:created>
  <dcterms:modified xsi:type="dcterms:W3CDTF">2020-11-04T23:43:06Z</dcterms:modified>
</cp:coreProperties>
</file>

<file path=docProps/thumbnail.jpeg>
</file>